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handoutMasterIdLst>
    <p:handoutMasterId r:id="rId35"/>
  </p:handoutMasterIdLst>
  <p:sldIdLst>
    <p:sldId id="256" r:id="rId2"/>
    <p:sldId id="419" r:id="rId3"/>
    <p:sldId id="420" r:id="rId4"/>
    <p:sldId id="421" r:id="rId5"/>
    <p:sldId id="422" r:id="rId6"/>
    <p:sldId id="438" r:id="rId7"/>
    <p:sldId id="437" r:id="rId8"/>
    <p:sldId id="436" r:id="rId9"/>
    <p:sldId id="439" r:id="rId10"/>
    <p:sldId id="444" r:id="rId11"/>
    <p:sldId id="445" r:id="rId12"/>
    <p:sldId id="446" r:id="rId13"/>
    <p:sldId id="447" r:id="rId14"/>
    <p:sldId id="448" r:id="rId15"/>
    <p:sldId id="440" r:id="rId16"/>
    <p:sldId id="441" r:id="rId17"/>
    <p:sldId id="442" r:id="rId18"/>
    <p:sldId id="449" r:id="rId19"/>
    <p:sldId id="450" r:id="rId20"/>
    <p:sldId id="451" r:id="rId21"/>
    <p:sldId id="453" r:id="rId22"/>
    <p:sldId id="454" r:id="rId23"/>
    <p:sldId id="455" r:id="rId24"/>
    <p:sldId id="456" r:id="rId25"/>
    <p:sldId id="452" r:id="rId26"/>
    <p:sldId id="457" r:id="rId27"/>
    <p:sldId id="458" r:id="rId28"/>
    <p:sldId id="459" r:id="rId29"/>
    <p:sldId id="435" r:id="rId30"/>
    <p:sldId id="460" r:id="rId31"/>
    <p:sldId id="462" r:id="rId32"/>
    <p:sldId id="463" r:id="rId33"/>
  </p:sldIdLst>
  <p:sldSz cx="9144000" cy="6858000" type="screen4x3"/>
  <p:notesSz cx="6954838" cy="93091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C66"/>
    <a:srgbClr val="FF9933"/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7" d="100"/>
          <a:sy n="67" d="100"/>
        </p:scale>
        <p:origin x="66" y="8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13075" cy="466725"/>
          </a:xfrm>
          <a:prstGeom prst="rect">
            <a:avLst/>
          </a:prstGeom>
        </p:spPr>
        <p:txBody>
          <a:bodyPr vert="horz" lIns="92930" tIns="46465" rIns="92930" bIns="46465" rtlCol="0"/>
          <a:lstStyle>
            <a:lvl1pPr algn="l" eaLnBrk="1" hangingPunct="1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40175" y="0"/>
            <a:ext cx="3013075" cy="466725"/>
          </a:xfrm>
          <a:prstGeom prst="rect">
            <a:avLst/>
          </a:prstGeom>
        </p:spPr>
        <p:txBody>
          <a:bodyPr vert="horz" lIns="92930" tIns="46465" rIns="92930" bIns="46465" rtlCol="0"/>
          <a:lstStyle>
            <a:lvl1pPr algn="r" eaLnBrk="1" hangingPunct="1">
              <a:defRPr sz="1200"/>
            </a:lvl1pPr>
          </a:lstStyle>
          <a:p>
            <a:pPr>
              <a:defRPr/>
            </a:pPr>
            <a:fld id="{953FC721-6B7A-44F4-99D0-E203EF3B0D1D}" type="datetimeFigureOut">
              <a:rPr lang="en-US"/>
              <a:pPr>
                <a:defRPr/>
              </a:pPr>
              <a:t>7/21/2016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42375"/>
            <a:ext cx="3013075" cy="466725"/>
          </a:xfrm>
          <a:prstGeom prst="rect">
            <a:avLst/>
          </a:prstGeom>
        </p:spPr>
        <p:txBody>
          <a:bodyPr vert="horz" lIns="92930" tIns="46465" rIns="92930" bIns="46465" rtlCol="0" anchor="b"/>
          <a:lstStyle>
            <a:lvl1pPr algn="l" eaLnBrk="1" hangingPunct="1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40175" y="8842375"/>
            <a:ext cx="3013075" cy="466725"/>
          </a:xfrm>
          <a:prstGeom prst="rect">
            <a:avLst/>
          </a:prstGeom>
        </p:spPr>
        <p:txBody>
          <a:bodyPr vert="horz" lIns="92930" tIns="46465" rIns="92930" bIns="46465" rtlCol="0" anchor="b"/>
          <a:lstStyle>
            <a:lvl1pPr algn="r" eaLnBrk="1" hangingPunct="1">
              <a:defRPr sz="1200"/>
            </a:lvl1pPr>
          </a:lstStyle>
          <a:p>
            <a:pPr>
              <a:defRPr/>
            </a:pPr>
            <a:fld id="{56484777-25CC-4F19-BECD-23177636BD3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3016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13075" cy="465138"/>
          </a:xfrm>
          <a:prstGeom prst="rect">
            <a:avLst/>
          </a:prstGeom>
        </p:spPr>
        <p:txBody>
          <a:bodyPr vert="horz" lIns="92930" tIns="46465" rIns="92930" bIns="46465" rtlCol="0"/>
          <a:lstStyle>
            <a:lvl1pPr algn="l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40175" y="0"/>
            <a:ext cx="3013075" cy="465138"/>
          </a:xfrm>
          <a:prstGeom prst="rect">
            <a:avLst/>
          </a:prstGeom>
        </p:spPr>
        <p:txBody>
          <a:bodyPr vert="horz" lIns="92930" tIns="46465" rIns="92930" bIns="46465" rtlCol="0"/>
          <a:lstStyle>
            <a:lvl1pPr algn="r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fld id="{E293AD1B-28A3-448F-A2CA-7583F7A0A44F}" type="datetimeFigureOut">
              <a:rPr lang="en-US"/>
              <a:pPr>
                <a:defRPr/>
              </a:pPr>
              <a:t>7/21/2016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50938" y="698500"/>
            <a:ext cx="4652962" cy="34909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930" tIns="46465" rIns="92930" bIns="46465" rtlCol="0" anchor="ctr"/>
          <a:lstStyle/>
          <a:p>
            <a:pPr lvl="0"/>
            <a:endParaRPr lang="en-US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95325" y="4421188"/>
            <a:ext cx="5564188" cy="4189412"/>
          </a:xfrm>
          <a:prstGeom prst="rect">
            <a:avLst/>
          </a:prstGeom>
        </p:spPr>
        <p:txBody>
          <a:bodyPr vert="horz" lIns="92930" tIns="46465" rIns="92930" bIns="46465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42375"/>
            <a:ext cx="3013075" cy="465138"/>
          </a:xfrm>
          <a:prstGeom prst="rect">
            <a:avLst/>
          </a:prstGeom>
        </p:spPr>
        <p:txBody>
          <a:bodyPr vert="horz" lIns="92930" tIns="46465" rIns="92930" bIns="46465" rtlCol="0" anchor="b"/>
          <a:lstStyle>
            <a:lvl1pPr algn="l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40175" y="8842375"/>
            <a:ext cx="3013075" cy="465138"/>
          </a:xfrm>
          <a:prstGeom prst="rect">
            <a:avLst/>
          </a:prstGeom>
        </p:spPr>
        <p:txBody>
          <a:bodyPr vert="horz" wrap="square" lIns="92930" tIns="46465" rIns="92930" bIns="46465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946135B7-BC5A-4FC6-A693-19F39FB33A9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1936083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54063" indent="-28892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60463" indent="-23177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25600" indent="-23177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90738" indent="-23177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47938" indent="-2317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3005138" indent="-2317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62338" indent="-2317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919538" indent="-2317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97C60EB2-9D39-4C10-94FA-2673A3A2F41A}" type="slidenum">
              <a:rPr lang="en-US" altLang="en-US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1</a:t>
            </a:fld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4468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52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5530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E2EF3436-1E53-438C-AD62-78FD6597BB50}" type="slidenum">
              <a:rPr lang="en-US" altLang="en-US"/>
              <a:pPr eaLnBrk="1" hangingPunct="1"/>
              <a:t>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364178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227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18227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112E0D03-E352-4E6B-9B06-FAD31032451C}" type="slidenum">
              <a:rPr lang="en-US" altLang="en-US"/>
              <a:pPr eaLnBrk="1" hangingPunct="1"/>
              <a:t>29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065295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0A88909-B625-4A7E-A401-52E73D062BC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246476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B4EFB07-832D-42E6-91CD-ABFF3125EBD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440160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B5611FF-B96C-4786-AFA2-64B78FA8D7A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989608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endParaRPr lang="en-US" noProof="0" smtClean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05031D4-FF71-43EB-821F-6B30A60D2D0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149953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A6FAB91-BD3D-44CE-B8EA-24248C1E231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136080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8515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11D8C4C-EDFE-4767-8A77-502C8F76F1E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8538687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40386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57200" y="3938588"/>
            <a:ext cx="40386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993908-4894-4505-A79C-B4515B75AE8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5200539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8EBB04C-0FC4-47E1-B1AA-B27F0379541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380911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39A2936-30A8-48AE-BD34-B2413B9124E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885898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ECF87DD-1A89-4A64-A288-176BF03B7BD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945658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E2BC09E-5791-45DB-8263-35354EB73AD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59108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5843C98-8B1C-4D35-85EA-185379A77F7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188106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D353243-47F5-4EBD-A667-8CE2B1CFF0B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94306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2CB2C7C-BDED-450D-8B2E-ABD4CB13326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685151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9886EE2-B833-4625-BB1D-0D21117B244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612726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0B789FC-5F78-4D0D-BC3D-CF0871E2839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379125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8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/>
            </a:lvl1pPr>
          </a:lstStyle>
          <a:p>
            <a:pPr>
              <a:defRPr/>
            </a:pPr>
            <a:fld id="{D5267501-29BC-4A0B-A341-1BC4F31C2F9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52400" y="1371600"/>
            <a:ext cx="3733800" cy="2057400"/>
          </a:xfrm>
        </p:spPr>
        <p:txBody>
          <a:bodyPr/>
          <a:lstStyle/>
          <a:p>
            <a:pPr eaLnBrk="1" hangingPunct="1"/>
            <a:r>
              <a:rPr lang="en-US" altLang="en-US" sz="5400" b="1" dirty="0" smtClean="0">
                <a:solidFill>
                  <a:srgbClr val="FFC000"/>
                </a:solidFill>
              </a:rPr>
              <a:t>               </a:t>
            </a:r>
            <a:r>
              <a:rPr lang="en-US" altLang="en-US" sz="5400" b="1" dirty="0" smtClean="0">
                <a:solidFill>
                  <a:srgbClr val="7030A0"/>
                </a:solidFill>
              </a:rPr>
              <a:t>Chapter 8</a:t>
            </a:r>
            <a:br>
              <a:rPr lang="en-US" altLang="en-US" sz="5400" b="1" dirty="0" smtClean="0">
                <a:solidFill>
                  <a:srgbClr val="7030A0"/>
                </a:solidFill>
              </a:rPr>
            </a:br>
            <a:r>
              <a:rPr lang="en-US" altLang="en-US" sz="5400" b="1" dirty="0" smtClean="0">
                <a:solidFill>
                  <a:srgbClr val="7030A0"/>
                </a:solidFill>
              </a:rPr>
              <a:t/>
            </a:r>
            <a:br>
              <a:rPr lang="en-US" altLang="en-US" sz="5400" b="1" dirty="0" smtClean="0">
                <a:solidFill>
                  <a:srgbClr val="7030A0"/>
                </a:solidFill>
              </a:rPr>
            </a:br>
            <a:r>
              <a:rPr lang="en-US" altLang="en-US" sz="5400" b="1" dirty="0" smtClean="0">
                <a:solidFill>
                  <a:srgbClr val="7030A0"/>
                </a:solidFill>
              </a:rPr>
              <a:t>The Map ADT</a:t>
            </a:r>
            <a:endParaRPr lang="en-US" altLang="en-US" sz="4800" b="1" dirty="0" smtClean="0">
              <a:solidFill>
                <a:srgbClr val="7030A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Map Implementations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Unsorted </a:t>
            </a:r>
            <a:r>
              <a:rPr lang="en-US" sz="2800" dirty="0" smtClean="0"/>
              <a:t>Array</a:t>
            </a:r>
          </a:p>
          <a:p>
            <a:pPr lvl="1"/>
            <a:r>
              <a:rPr lang="en-US" sz="2400" dirty="0"/>
              <a:t>Like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put</a:t>
            </a:r>
            <a:r>
              <a:rPr lang="en-US" sz="2400" dirty="0"/>
              <a:t>, the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get</a:t>
            </a:r>
            <a:r>
              <a:rPr lang="en-US" sz="2400" dirty="0"/>
              <a:t>,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remove</a:t>
            </a:r>
            <a:r>
              <a:rPr lang="en-US" sz="2400" dirty="0"/>
              <a:t>, and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contains</a:t>
            </a:r>
            <a:r>
              <a:rPr lang="en-US" sz="2400" dirty="0"/>
              <a:t> operations would all require brute force </a:t>
            </a:r>
            <a:r>
              <a:rPr lang="en-US" sz="2400" dirty="0" smtClean="0"/>
              <a:t>searches </a:t>
            </a:r>
            <a:r>
              <a:rPr lang="en-US" sz="2400" dirty="0"/>
              <a:t>of the current array contents, so they are all O(N</a:t>
            </a:r>
            <a:r>
              <a:rPr lang="en-US" sz="2400" dirty="0" smtClean="0"/>
              <a:t>)</a:t>
            </a:r>
          </a:p>
          <a:p>
            <a:r>
              <a:rPr lang="en-US" sz="2800" dirty="0" smtClean="0"/>
              <a:t>Sorted Array</a:t>
            </a:r>
          </a:p>
          <a:p>
            <a:pPr lvl="1"/>
            <a:r>
              <a:rPr lang="en-US" sz="2400" dirty="0" smtClean="0"/>
              <a:t>The </a:t>
            </a:r>
            <a:r>
              <a:rPr lang="en-US" sz="2400" dirty="0"/>
              <a:t>binary search algorithm can be used, greatly improving the efficiency of the important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get</a:t>
            </a:r>
            <a:r>
              <a:rPr lang="en-US" sz="2400" dirty="0"/>
              <a:t> and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contains</a:t>
            </a:r>
            <a:r>
              <a:rPr lang="en-US" sz="2400" dirty="0"/>
              <a:t> operations. </a:t>
            </a:r>
            <a:endParaRPr lang="en-US" sz="2400" dirty="0" smtClean="0"/>
          </a:p>
          <a:p>
            <a:pPr lvl="1"/>
            <a:r>
              <a:rPr lang="en-US" sz="2400" dirty="0" smtClean="0"/>
              <a:t>Although </a:t>
            </a:r>
            <a:r>
              <a:rPr lang="en-US" sz="2400" dirty="0"/>
              <a:t>it is not a requirement, in general it is expected that a </a:t>
            </a:r>
            <a:r>
              <a:rPr lang="en-US" sz="2400" dirty="0" smtClean="0"/>
              <a:t>map </a:t>
            </a:r>
            <a:r>
              <a:rPr lang="en-US" sz="2400" dirty="0"/>
              <a:t>will provide fast implementation of these two operations.</a:t>
            </a:r>
          </a:p>
          <a:p>
            <a:pPr lvl="1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19772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Map Implementations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Unsorted </a:t>
            </a:r>
            <a:r>
              <a:rPr lang="en-US" sz="2800" dirty="0" smtClean="0"/>
              <a:t>Linked List</a:t>
            </a:r>
          </a:p>
          <a:p>
            <a:pPr lvl="1"/>
            <a:r>
              <a:rPr lang="en-US" sz="2400" dirty="0" smtClean="0"/>
              <a:t>Similar to an unsorted array, most operations require brute force search</a:t>
            </a:r>
          </a:p>
          <a:p>
            <a:pPr lvl="1"/>
            <a:r>
              <a:rPr lang="en-US" sz="2400" dirty="0"/>
              <a:t>In terms of space, a linked list grows and shrinks as needed so it is possible that some </a:t>
            </a:r>
            <a:r>
              <a:rPr lang="en-US" sz="2400" dirty="0" smtClean="0"/>
              <a:t>advantage </a:t>
            </a:r>
            <a:r>
              <a:rPr lang="en-US" sz="2400" dirty="0"/>
              <a:t>can be found in terms of memory management, as compared to an array.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24"/>
          <a:stretch/>
        </p:blipFill>
        <p:spPr>
          <a:xfrm>
            <a:off x="3124200" y="4267200"/>
            <a:ext cx="5334000" cy="1731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102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Map Implementations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S</a:t>
            </a:r>
            <a:r>
              <a:rPr lang="en-US" sz="2800" dirty="0" smtClean="0"/>
              <a:t>orted Linked List</a:t>
            </a:r>
          </a:p>
          <a:p>
            <a:pPr lvl="1"/>
            <a:r>
              <a:rPr lang="en-US" sz="2400" dirty="0"/>
              <a:t>Even though a linked list is kept sorted, it does not permit use of the binary search </a:t>
            </a:r>
            <a:r>
              <a:rPr lang="en-US" sz="2400" dirty="0" smtClean="0"/>
              <a:t>algorithm </a:t>
            </a:r>
            <a:r>
              <a:rPr lang="en-US" sz="2400" dirty="0"/>
              <a:t>as there is no efficient way to inspect the “middle” element. </a:t>
            </a:r>
            <a:endParaRPr lang="en-US" sz="2400" dirty="0" smtClean="0"/>
          </a:p>
          <a:p>
            <a:pPr lvl="1"/>
            <a:r>
              <a:rPr lang="en-US" sz="2400" dirty="0" smtClean="0"/>
              <a:t>So </a:t>
            </a:r>
            <a:r>
              <a:rPr lang="en-US" sz="2400" dirty="0"/>
              <a:t>there is not much </a:t>
            </a:r>
            <a:r>
              <a:rPr lang="en-US" sz="2400" dirty="0" smtClean="0"/>
              <a:t>advantage </a:t>
            </a:r>
            <a:r>
              <a:rPr lang="en-US" sz="2400" dirty="0"/>
              <a:t>to using a sorted linked list to implement a map, as compared to an unsorted </a:t>
            </a:r>
            <a:r>
              <a:rPr lang="en-US" sz="2400" dirty="0" smtClean="0"/>
              <a:t>linked list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0712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Map Implementations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Binary Search Tree</a:t>
            </a:r>
          </a:p>
          <a:p>
            <a:pPr lvl="1"/>
            <a:r>
              <a:rPr lang="en-US" sz="2400" dirty="0"/>
              <a:t>If a map can be implemented as a </a:t>
            </a:r>
            <a:r>
              <a:rPr lang="en-US" sz="2400" i="1" dirty="0"/>
              <a:t>balanced</a:t>
            </a:r>
            <a:r>
              <a:rPr lang="en-US" sz="2400" dirty="0"/>
              <a:t> binary search tree, then all of the primary operations (put, get, remove, and contains) can exhibit efficiency O(log</a:t>
            </a:r>
            <a:r>
              <a:rPr lang="en-US" sz="2400" baseline="-25000" dirty="0"/>
              <a:t>2</a:t>
            </a:r>
            <a:r>
              <a:rPr lang="en-US" sz="2400" dirty="0"/>
              <a:t>N).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3550603"/>
            <a:ext cx="4525627" cy="2575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487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/>
          <a:lstStyle/>
          <a:p>
            <a:r>
              <a:rPr lang="en-US" sz="4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ArrayListMap</a:t>
            </a:r>
            <a:endParaRPr lang="en-US" sz="4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525963"/>
          </a:xfrm>
        </p:spPr>
        <p:txBody>
          <a:bodyPr/>
          <a:lstStyle/>
          <a:p>
            <a:r>
              <a:rPr lang="en-US" sz="2800" dirty="0" smtClean="0"/>
              <a:t>Instructors can now discuss the 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ArrayListMap</a:t>
            </a:r>
            <a:r>
              <a:rPr lang="en-US" sz="2800" dirty="0" smtClean="0"/>
              <a:t> class found in the 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ch08.maps</a:t>
            </a:r>
            <a:r>
              <a:rPr lang="en-US" sz="2800" dirty="0" smtClean="0"/>
              <a:t> package and review the associated notes found on pages 511 and 512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992478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8.3 Application: </a:t>
            </a:r>
            <a:r>
              <a:rPr lang="en-US" sz="4000" dirty="0" smtClean="0"/>
              <a:t/>
            </a:r>
            <a:br>
              <a:rPr lang="en-US" sz="4000" dirty="0" smtClean="0"/>
            </a:br>
            <a:r>
              <a:rPr lang="en-US" sz="4000" dirty="0" smtClean="0"/>
              <a:t>String-to-String Map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8229600" cy="4525963"/>
          </a:xfrm>
        </p:spPr>
        <p:txBody>
          <a:bodyPr/>
          <a:lstStyle/>
          <a:p>
            <a:r>
              <a:rPr lang="en-US" sz="2800" dirty="0" smtClean="0"/>
              <a:t>The </a:t>
            </a:r>
            <a:r>
              <a:rPr lang="en-US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StringPairApp</a:t>
            </a:r>
            <a:r>
              <a:rPr lang="en-US" sz="2800" dirty="0" smtClean="0"/>
              <a:t> found in the 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ch08.apps</a:t>
            </a:r>
            <a:r>
              <a:rPr lang="en-US" sz="2800" dirty="0"/>
              <a:t> package </a:t>
            </a:r>
            <a:r>
              <a:rPr lang="en-US" sz="2800" dirty="0" smtClean="0"/>
              <a:t>reads </a:t>
            </a:r>
            <a:r>
              <a:rPr lang="en-US" sz="2800" dirty="0"/>
              <a:t># separated pairs of strings </a:t>
            </a:r>
            <a:r>
              <a:rPr lang="en-US" sz="2800" dirty="0" smtClean="0"/>
              <a:t>(key # value) from </a:t>
            </a:r>
            <a:r>
              <a:rPr lang="en-US" sz="2800" dirty="0"/>
              <a:t>specified input </a:t>
            </a:r>
            <a:r>
              <a:rPr lang="en-US" sz="2800" dirty="0" smtClean="0"/>
              <a:t>file</a:t>
            </a:r>
            <a:r>
              <a:rPr lang="en-US" sz="2800" dirty="0"/>
              <a:t> </a:t>
            </a:r>
            <a:r>
              <a:rPr lang="en-US" sz="2800" dirty="0" smtClean="0"/>
              <a:t>and then allows the user to enter keys and reports back to them the associated value if there is one.</a:t>
            </a:r>
          </a:p>
          <a:p>
            <a:r>
              <a:rPr lang="en-US" sz="2800" dirty="0" smtClean="0"/>
              <a:t>It is a </a:t>
            </a:r>
            <a:r>
              <a:rPr lang="en-US" sz="2800" dirty="0"/>
              <a:t>short yet versatile application that demonstrates the use of our Map </a:t>
            </a:r>
            <a:r>
              <a:rPr lang="en-US" sz="2800" dirty="0" smtClean="0"/>
              <a:t>ADT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46472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8.4 </a:t>
            </a:r>
            <a:r>
              <a:rPr lang="en-US" sz="4000" dirty="0" smtClean="0"/>
              <a:t>Hashing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An efficient approach to implementing a Map</a:t>
            </a:r>
          </a:p>
          <a:p>
            <a:r>
              <a:rPr lang="en-US" sz="2800" dirty="0" smtClean="0"/>
              <a:t>Typically provides O(1) operation implementation</a:t>
            </a:r>
          </a:p>
          <a:p>
            <a:r>
              <a:rPr lang="en-US" sz="2800" dirty="0" smtClean="0"/>
              <a:t>Uses an array (typically called a hash table) to hold the key/value pairs</a:t>
            </a:r>
          </a:p>
          <a:p>
            <a:r>
              <a:rPr lang="en-US" sz="2800" dirty="0"/>
              <a:t>Hashing involves determining array indices directly from the key of the entry being </a:t>
            </a:r>
            <a:r>
              <a:rPr lang="en-US" sz="2800" dirty="0" smtClean="0"/>
              <a:t>stored/accessed</a:t>
            </a:r>
            <a:r>
              <a:rPr lang="en-US" sz="2800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849122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Compression function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495800" cy="4525963"/>
          </a:xfrm>
        </p:spPr>
        <p:txBody>
          <a:bodyPr/>
          <a:lstStyle/>
          <a:p>
            <a:r>
              <a:rPr lang="en-US" sz="2800" dirty="0" smtClean="0"/>
              <a:t>If we have a positive integral key, such as an ID number, we can just use the key as the index into the array</a:t>
            </a:r>
          </a:p>
          <a:p>
            <a:r>
              <a:rPr lang="en-US" sz="2800" dirty="0" smtClean="0"/>
              <a:t>If the range of key values is larger than the array we must “compress” the key into a usable index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1752600"/>
            <a:ext cx="3772095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819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Collisions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If two keys compress to the same array location we call it a “collision”</a:t>
            </a:r>
          </a:p>
          <a:p>
            <a:r>
              <a:rPr lang="en-US" sz="2800" dirty="0" smtClean="0"/>
              <a:t>minimizing </a:t>
            </a:r>
            <a:r>
              <a:rPr lang="en-US" sz="2800" dirty="0"/>
              <a:t>such collisions is the biggest challenge in designing a good hashing </a:t>
            </a:r>
            <a:r>
              <a:rPr lang="en-US" sz="2800" dirty="0" smtClean="0"/>
              <a:t>system </a:t>
            </a:r>
          </a:p>
          <a:p>
            <a:pPr lvl="1"/>
            <a:r>
              <a:rPr lang="en-US" sz="2400" dirty="0" smtClean="0"/>
              <a:t>we cover this </a:t>
            </a:r>
            <a:r>
              <a:rPr lang="en-US" sz="2400" dirty="0"/>
              <a:t>in Section 8.5, “Hash Functions</a:t>
            </a:r>
            <a:r>
              <a:rPr lang="en-US" sz="2400" dirty="0" smtClean="0"/>
              <a:t>.”</a:t>
            </a:r>
          </a:p>
          <a:p>
            <a:r>
              <a:rPr lang="en-US" sz="2800" dirty="0"/>
              <a:t>In our discussion of collision resolution policies, we will assume </a:t>
            </a:r>
            <a:endParaRPr lang="en-US" sz="2800" dirty="0" smtClean="0"/>
          </a:p>
          <a:p>
            <a:pPr lvl="1"/>
            <a:r>
              <a:rPr lang="en-US" sz="2400" dirty="0" smtClean="0"/>
              <a:t>use </a:t>
            </a:r>
            <a:r>
              <a:rPr lang="en-US" sz="2400" dirty="0"/>
              <a:t>of an array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info</a:t>
            </a:r>
            <a:r>
              <a:rPr lang="en-US" sz="2400" dirty="0"/>
              <a:t> to hold the </a:t>
            </a:r>
            <a:r>
              <a:rPr lang="en-US" sz="2400" dirty="0" smtClean="0"/>
              <a:t>information</a:t>
            </a:r>
          </a:p>
          <a:p>
            <a:pPr lvl="1"/>
            <a:r>
              <a:rPr lang="en-US" sz="2400" dirty="0" smtClean="0"/>
              <a:t>the </a:t>
            </a:r>
            <a:r>
              <a:rPr lang="en-US" sz="2400" dirty="0"/>
              <a:t>int variable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location</a:t>
            </a:r>
            <a:r>
              <a:rPr lang="en-US" sz="2400" dirty="0"/>
              <a:t> to indicate an array/hash-table slot.</a:t>
            </a:r>
          </a:p>
          <a:p>
            <a:endParaRPr lang="en-US" sz="2800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955680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Collision </a:t>
            </a:r>
            <a:r>
              <a:rPr lang="en-US" sz="4000" dirty="0"/>
              <a:t>resolution policies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Linear probing: store </a:t>
            </a:r>
            <a:r>
              <a:rPr lang="en-US" sz="2800" dirty="0"/>
              <a:t>the colliding entry into the next </a:t>
            </a:r>
            <a:r>
              <a:rPr lang="en-US" sz="2800" dirty="0" smtClean="0"/>
              <a:t>available space: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1076" y="2714327"/>
            <a:ext cx="5641848" cy="3411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17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Chapter 8: </a:t>
            </a:r>
            <a:r>
              <a:rPr lang="en-US" altLang="en-US" dirty="0"/>
              <a:t>The </a:t>
            </a:r>
            <a:r>
              <a:rPr lang="en-US" altLang="en-US" dirty="0" smtClean="0"/>
              <a:t>Map ADT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42900" y="1524000"/>
            <a:ext cx="8458200" cy="4525963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None/>
            </a:pPr>
            <a:r>
              <a:rPr lang="en-US" altLang="en-US" sz="2400" dirty="0" smtClean="0"/>
              <a:t>8.1 </a:t>
            </a:r>
            <a:r>
              <a:rPr lang="en-US" altLang="en-US" sz="2400" dirty="0"/>
              <a:t>– </a:t>
            </a:r>
            <a:r>
              <a:rPr lang="en-US" altLang="en-US" sz="2400" dirty="0" smtClean="0"/>
              <a:t>The Map Interface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2400" dirty="0" smtClean="0"/>
              <a:t>8.2 – Map Implementations</a:t>
            </a:r>
          </a:p>
          <a:p>
            <a:pPr eaLnBrk="1" hangingPunct="1">
              <a:lnSpc>
                <a:spcPct val="90000"/>
              </a:lnSpc>
              <a:buNone/>
            </a:pPr>
            <a:r>
              <a:rPr lang="en-US" altLang="en-US" sz="2400" dirty="0" smtClean="0"/>
              <a:t>8.3 </a:t>
            </a:r>
            <a:r>
              <a:rPr lang="en-US" altLang="en-US" sz="2400" dirty="0"/>
              <a:t>– Application: String-to-String Map</a:t>
            </a:r>
          </a:p>
          <a:p>
            <a:pPr eaLnBrk="1" hangingPunct="1">
              <a:lnSpc>
                <a:spcPct val="90000"/>
              </a:lnSpc>
              <a:buNone/>
            </a:pPr>
            <a:r>
              <a:rPr lang="en-US" altLang="en-US" sz="2400" dirty="0" smtClean="0"/>
              <a:t>8.4 </a:t>
            </a:r>
            <a:r>
              <a:rPr lang="en-US" altLang="en-US" sz="2400" dirty="0"/>
              <a:t>– </a:t>
            </a:r>
            <a:r>
              <a:rPr lang="en-US" altLang="en-US" sz="2400" dirty="0" smtClean="0"/>
              <a:t>Hashing</a:t>
            </a:r>
            <a:endParaRPr lang="en-US" altLang="en-US" sz="2400" dirty="0"/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2400" dirty="0" smtClean="0"/>
              <a:t>8.5 – Hash Functions</a:t>
            </a:r>
          </a:p>
          <a:p>
            <a:pPr eaLnBrk="1" hangingPunct="1">
              <a:lnSpc>
                <a:spcPct val="90000"/>
              </a:lnSpc>
              <a:buNone/>
            </a:pPr>
            <a:r>
              <a:rPr lang="en-US" altLang="en-US" sz="2400" dirty="0" smtClean="0"/>
              <a:t>8.6 </a:t>
            </a:r>
            <a:r>
              <a:rPr lang="en-US" altLang="en-US" sz="2400" dirty="0"/>
              <a:t>– </a:t>
            </a:r>
            <a:r>
              <a:rPr lang="en-US" altLang="en-US" sz="2400" dirty="0" smtClean="0"/>
              <a:t>A Hash-Based Map</a:t>
            </a:r>
            <a:endParaRPr lang="en-US" altLang="en-US" sz="2400" dirty="0"/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2400" dirty="0" smtClean="0"/>
              <a:t>8.7 – Map Variations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US" altLang="en-US" sz="2400" dirty="0" smtClean="0"/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US" altLang="en-US" sz="2400" dirty="0" smtClean="0"/>
          </a:p>
          <a:p>
            <a:pPr eaLnBrk="1" hangingPunct="1">
              <a:lnSpc>
                <a:spcPct val="90000"/>
              </a:lnSpc>
            </a:pPr>
            <a:endParaRPr lang="en-US" alt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3168381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Item Removal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Complicates searching: </a:t>
            </a:r>
            <a:r>
              <a:rPr lang="en-US" sz="2400" dirty="0" smtClean="0"/>
              <a:t>can not terminate search upon finding a null entry therefore:</a:t>
            </a:r>
          </a:p>
          <a:p>
            <a:pPr lvl="1"/>
            <a:r>
              <a:rPr lang="en-US" sz="2000" dirty="0" smtClean="0"/>
              <a:t>use a special value for a removed entry</a:t>
            </a:r>
          </a:p>
          <a:p>
            <a:pPr lvl="1"/>
            <a:r>
              <a:rPr lang="en-US" sz="2000" dirty="0" smtClean="0"/>
              <a:t>use a boolean value associated with each hash table slot:</a:t>
            </a:r>
          </a:p>
          <a:p>
            <a:pPr lvl="1"/>
            <a:r>
              <a:rPr lang="en-US" sz="2000" dirty="0" smtClean="0"/>
              <a:t>disallow removal</a:t>
            </a:r>
            <a:endParaRPr lang="en-U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800" y="3300667"/>
            <a:ext cx="3265082" cy="2825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141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Collision </a:t>
            </a:r>
            <a:r>
              <a:rPr lang="en-US" sz="4000" dirty="0"/>
              <a:t>resolution policies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Linear probing approach can lead to inefficient clusters of entries</a:t>
            </a:r>
          </a:p>
          <a:p>
            <a:r>
              <a:rPr lang="en-US" sz="2800" dirty="0" smtClean="0"/>
              <a:t>Quadratic probing</a:t>
            </a:r>
            <a:r>
              <a:rPr lang="en-US" sz="2800" dirty="0"/>
              <a:t>:  the value added at each step is dependent on how many locations have already </a:t>
            </a:r>
            <a:r>
              <a:rPr lang="en-US" sz="2800" dirty="0" smtClean="0"/>
              <a:t>been </a:t>
            </a:r>
            <a:r>
              <a:rPr lang="en-US" sz="2800" dirty="0"/>
              <a:t>inspected. </a:t>
            </a:r>
            <a:endParaRPr lang="en-US" sz="2800" dirty="0" smtClean="0"/>
          </a:p>
          <a:p>
            <a:pPr lvl="1"/>
            <a:r>
              <a:rPr lang="en-US" sz="2400" dirty="0" smtClean="0"/>
              <a:t>The </a:t>
            </a:r>
            <a:r>
              <a:rPr lang="en-US" sz="2400" dirty="0"/>
              <a:t>first time it looks for a new location it adds 1 to the original </a:t>
            </a:r>
            <a:r>
              <a:rPr lang="en-US" sz="2400" dirty="0" smtClean="0"/>
              <a:t>location</a:t>
            </a:r>
            <a:endParaRPr lang="en-US" sz="2400" dirty="0"/>
          </a:p>
          <a:p>
            <a:pPr lvl="1"/>
            <a:r>
              <a:rPr lang="en-US" sz="2400" dirty="0"/>
              <a:t>the second time it adds 4 to the original </a:t>
            </a:r>
            <a:r>
              <a:rPr lang="en-US" sz="2400" dirty="0" smtClean="0"/>
              <a:t>location</a:t>
            </a:r>
          </a:p>
          <a:p>
            <a:pPr lvl="1"/>
            <a:r>
              <a:rPr lang="en-US" sz="2400" dirty="0" smtClean="0"/>
              <a:t>the </a:t>
            </a:r>
            <a:r>
              <a:rPr lang="en-US" sz="2400" dirty="0"/>
              <a:t>third time it adds 9 to the </a:t>
            </a:r>
            <a:r>
              <a:rPr lang="en-US" sz="2400" dirty="0" smtClean="0"/>
              <a:t>original location</a:t>
            </a:r>
          </a:p>
          <a:p>
            <a:pPr lvl="1"/>
            <a:r>
              <a:rPr lang="en-US" sz="2400" dirty="0" smtClean="0"/>
              <a:t>and </a:t>
            </a:r>
            <a:r>
              <a:rPr lang="en-US" sz="2400" dirty="0"/>
              <a:t>so on—the </a:t>
            </a:r>
            <a:r>
              <a:rPr lang="en-US" sz="2400" dirty="0" smtClean="0"/>
              <a:t>i</a:t>
            </a:r>
            <a:r>
              <a:rPr lang="en-US" sz="2400" baseline="30000" dirty="0" smtClean="0"/>
              <a:t>th</a:t>
            </a:r>
            <a:r>
              <a:rPr lang="en-US" sz="2400" dirty="0" smtClean="0"/>
              <a:t> </a:t>
            </a:r>
            <a:r>
              <a:rPr lang="en-US" sz="2400" dirty="0"/>
              <a:t>time it adds </a:t>
            </a:r>
            <a:r>
              <a:rPr lang="en-US" sz="2400" dirty="0" smtClean="0"/>
              <a:t>i</a:t>
            </a:r>
            <a:r>
              <a:rPr lang="en-US" sz="2400" baseline="30000" dirty="0" smtClean="0"/>
              <a:t>2</a:t>
            </a:r>
            <a:r>
              <a:rPr lang="en-US" sz="2400" dirty="0"/>
              <a:t>: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151238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Comparison</a:t>
            </a:r>
            <a:endParaRPr lang="en-US" sz="40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7091" y="1600200"/>
            <a:ext cx="4929818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558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Collision </a:t>
            </a:r>
            <a:r>
              <a:rPr lang="en-US" sz="4000" dirty="0"/>
              <a:t>resolution </a:t>
            </a:r>
            <a:r>
              <a:rPr lang="en-US" sz="4000" dirty="0" smtClean="0"/>
              <a:t>policies</a:t>
            </a:r>
            <a:br>
              <a:rPr lang="en-US" sz="4000" dirty="0" smtClean="0"/>
            </a:br>
            <a:r>
              <a:rPr lang="en-US" sz="3200" dirty="0"/>
              <a:t>Buckets and Chaining</a:t>
            </a:r>
            <a:endParaRPr lang="en-US" sz="4000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676400"/>
            <a:ext cx="6477000" cy="205041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750" y="3962400"/>
            <a:ext cx="6496050" cy="2245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426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8.5 Hash </a:t>
            </a:r>
            <a:r>
              <a:rPr lang="en-US" sz="4000" dirty="0" smtClean="0"/>
              <a:t>Functions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To get the most benefit from a</a:t>
            </a:r>
            <a:r>
              <a:rPr lang="en-US" sz="2800" dirty="0" smtClean="0"/>
              <a:t> </a:t>
            </a:r>
            <a:r>
              <a:rPr lang="en-US" sz="2800" dirty="0"/>
              <a:t>hashing </a:t>
            </a:r>
            <a:r>
              <a:rPr lang="en-US" sz="2800" dirty="0" smtClean="0"/>
              <a:t>system we need </a:t>
            </a:r>
            <a:r>
              <a:rPr lang="en-US" sz="2800" dirty="0"/>
              <a:t>for the eventual locations used in the underlying array to be as spread out as </a:t>
            </a:r>
            <a:r>
              <a:rPr lang="en-US" sz="2800" dirty="0" smtClean="0"/>
              <a:t>possible.</a:t>
            </a:r>
          </a:p>
          <a:p>
            <a:r>
              <a:rPr lang="en-US" sz="2800" dirty="0" smtClean="0"/>
              <a:t>Two </a:t>
            </a:r>
            <a:r>
              <a:rPr lang="en-US" sz="2800" dirty="0"/>
              <a:t>factors affect this </a:t>
            </a:r>
            <a:r>
              <a:rPr lang="en-US" sz="2800" dirty="0" smtClean="0"/>
              <a:t>spread</a:t>
            </a:r>
          </a:p>
          <a:p>
            <a:pPr lvl="1"/>
            <a:r>
              <a:rPr lang="en-US" sz="2400" dirty="0" smtClean="0"/>
              <a:t>the </a:t>
            </a:r>
            <a:r>
              <a:rPr lang="en-US" sz="2400" dirty="0"/>
              <a:t>size of the underlying </a:t>
            </a:r>
            <a:r>
              <a:rPr lang="en-US" sz="2400" dirty="0" smtClean="0"/>
              <a:t>array</a:t>
            </a:r>
          </a:p>
          <a:p>
            <a:pPr lvl="1"/>
            <a:r>
              <a:rPr lang="en-US" sz="2400" dirty="0" smtClean="0"/>
              <a:t>the </a:t>
            </a:r>
            <a:r>
              <a:rPr lang="en-US" sz="2400" dirty="0"/>
              <a:t>set of </a:t>
            </a:r>
            <a:r>
              <a:rPr lang="en-US" sz="2400" dirty="0" smtClean="0"/>
              <a:t>integral </a:t>
            </a:r>
            <a:r>
              <a:rPr lang="en-US" sz="2400" dirty="0"/>
              <a:t>values presented to the compression </a:t>
            </a:r>
            <a:r>
              <a:rPr lang="en-US" sz="2400" dirty="0" smtClean="0"/>
              <a:t>function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22652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Array </a:t>
            </a:r>
            <a:r>
              <a:rPr lang="en-US" sz="4000" dirty="0" smtClean="0"/>
              <a:t>Size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space </a:t>
            </a:r>
            <a:r>
              <a:rPr lang="en-US" sz="2800" dirty="0"/>
              <a:t>versus time </a:t>
            </a:r>
            <a:r>
              <a:rPr lang="en-US" sz="2800" dirty="0" smtClean="0"/>
              <a:t>trade-off</a:t>
            </a:r>
          </a:p>
          <a:p>
            <a:r>
              <a:rPr lang="en-US" sz="2800" dirty="0" smtClean="0"/>
              <a:t>hash </a:t>
            </a:r>
            <a:r>
              <a:rPr lang="en-US" sz="2800" dirty="0"/>
              <a:t>systems will often monitor their own load—the percentage of array indices </a:t>
            </a:r>
            <a:r>
              <a:rPr lang="en-US" sz="2800" dirty="0" smtClean="0"/>
              <a:t>being used</a:t>
            </a:r>
          </a:p>
          <a:p>
            <a:r>
              <a:rPr lang="en-US" sz="2800" dirty="0" smtClean="0"/>
              <a:t>Once </a:t>
            </a:r>
            <a:r>
              <a:rPr lang="en-US" sz="2800" dirty="0"/>
              <a:t>the load reaches a certain level, for example 75%, the system is rebuilt </a:t>
            </a:r>
            <a:r>
              <a:rPr lang="en-US" sz="2800" dirty="0" smtClean="0"/>
              <a:t>using </a:t>
            </a:r>
            <a:r>
              <a:rPr lang="en-US" sz="2800" dirty="0"/>
              <a:t>a larger </a:t>
            </a:r>
            <a:r>
              <a:rPr lang="en-US" sz="2800" dirty="0" smtClean="0"/>
              <a:t>array</a:t>
            </a:r>
          </a:p>
          <a:p>
            <a:r>
              <a:rPr lang="en-US" sz="2800" dirty="0" smtClean="0"/>
              <a:t>This </a:t>
            </a:r>
            <a:r>
              <a:rPr lang="en-US" sz="2800" dirty="0"/>
              <a:t>approach is often called </a:t>
            </a:r>
            <a:r>
              <a:rPr lang="en-US" sz="2800" dirty="0" smtClean="0"/>
              <a:t>“rehashing” </a:t>
            </a:r>
            <a:r>
              <a:rPr lang="en-US" sz="2800" dirty="0"/>
              <a:t>because after the array is enlarged all of the previous entries have to be </a:t>
            </a:r>
            <a:r>
              <a:rPr lang="en-US" sz="2800" dirty="0" smtClean="0"/>
              <a:t>reinserted </a:t>
            </a:r>
            <a:r>
              <a:rPr lang="en-US" sz="2800" dirty="0"/>
              <a:t>into the new </a:t>
            </a:r>
            <a:r>
              <a:rPr lang="en-US" sz="2800" dirty="0" smtClean="0"/>
              <a:t>array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838991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The Hash Function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Keys might not be integral</a:t>
            </a:r>
          </a:p>
          <a:p>
            <a:r>
              <a:rPr lang="en-US" sz="2800" dirty="0" smtClean="0"/>
              <a:t>Even if integral, keys might not provide a good “spread”</a:t>
            </a:r>
          </a:p>
          <a:p>
            <a:r>
              <a:rPr lang="en-US" sz="2800" dirty="0" smtClean="0"/>
              <a:t>So, we add another step, the hash function:</a:t>
            </a:r>
          </a:p>
          <a:p>
            <a:endParaRPr lang="en-US" sz="2800" dirty="0"/>
          </a:p>
          <a:p>
            <a:endParaRPr lang="en-US" sz="2800" dirty="0" smtClean="0"/>
          </a:p>
          <a:p>
            <a:endParaRPr lang="en-US" sz="2800" dirty="0"/>
          </a:p>
          <a:p>
            <a:r>
              <a:rPr lang="en-US" sz="2800" dirty="0" smtClean="0"/>
              <a:t>Synonyms </a:t>
            </a:r>
            <a:r>
              <a:rPr lang="en-US" sz="2800" dirty="0"/>
              <a:t>for “hash code” include “hash value,” and sometimes we just use the </a:t>
            </a:r>
            <a:r>
              <a:rPr lang="en-US" sz="2800" dirty="0" smtClean="0"/>
              <a:t>word </a:t>
            </a:r>
            <a:r>
              <a:rPr lang="en-US" sz="2800" dirty="0"/>
              <a:t>“hash.”</a:t>
            </a:r>
          </a:p>
          <a:p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863181"/>
            <a:ext cx="8241792" cy="944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940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Creating a hash function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Selecting: Identify selected parts of the key – try to use parts that will provide a good variety of results</a:t>
            </a:r>
          </a:p>
          <a:p>
            <a:r>
              <a:rPr lang="en-US" sz="2800" dirty="0" smtClean="0"/>
              <a:t>Digitizing: the selected parts must be transformed to integers</a:t>
            </a:r>
          </a:p>
          <a:p>
            <a:r>
              <a:rPr lang="en-US" sz="2800" dirty="0" smtClean="0"/>
              <a:t>Combining: combine the resultant integers using a mathematical function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731399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Considerations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A hash code is not unique. Do not use a hash code as a key.</a:t>
            </a:r>
          </a:p>
          <a:p>
            <a:r>
              <a:rPr lang="en-US" sz="2400" dirty="0"/>
              <a:t>If two entries are considered to be equal, then they should hash to the same value. </a:t>
            </a:r>
            <a:endParaRPr lang="en-US" sz="2400" dirty="0" smtClean="0"/>
          </a:p>
          <a:p>
            <a:r>
              <a:rPr lang="en-US" sz="2400" dirty="0"/>
              <a:t>When defining a hash function, </a:t>
            </a:r>
            <a:r>
              <a:rPr lang="en-US" sz="2400" dirty="0" smtClean="0"/>
              <a:t>consider </a:t>
            </a:r>
            <a:r>
              <a:rPr lang="en-US" sz="2400" dirty="0"/>
              <a:t>the work required to calculate </a:t>
            </a:r>
            <a:r>
              <a:rPr lang="en-US" sz="2400" dirty="0" smtClean="0"/>
              <a:t>it. </a:t>
            </a:r>
          </a:p>
          <a:p>
            <a:r>
              <a:rPr lang="en-US" sz="2400" dirty="0"/>
              <a:t>A precise analysis of the complexity of hashing depends on the domain and </a:t>
            </a:r>
            <a:r>
              <a:rPr lang="en-US" sz="2400" dirty="0" smtClean="0"/>
              <a:t>distribution </a:t>
            </a:r>
            <a:r>
              <a:rPr lang="en-US" sz="2400" dirty="0"/>
              <a:t>of keys, the hash function, the size of the table, and the collision resolution policy. In </a:t>
            </a:r>
            <a:r>
              <a:rPr lang="en-US" sz="2400" dirty="0" smtClean="0"/>
              <a:t>practice </a:t>
            </a:r>
            <a:r>
              <a:rPr lang="en-US" sz="2400" dirty="0"/>
              <a:t>it is usually not difficult to achieve close to O(1) efficiency using hashing. </a:t>
            </a:r>
          </a:p>
        </p:txBody>
      </p:sp>
    </p:spTree>
    <p:extLst>
      <p:ext uri="{BB962C8B-B14F-4D97-AF65-F5344CB8AC3E}">
        <p14:creationId xmlns:p14="http://schemas.microsoft.com/office/powerpoint/2010/main" val="1993592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000" dirty="0" smtClean="0"/>
              <a:t>Java’s Support for Hashing </a:t>
            </a:r>
          </a:p>
        </p:txBody>
      </p:sp>
      <p:sp>
        <p:nvSpPr>
          <p:cNvPr id="911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en-US" sz="2400" dirty="0" smtClean="0"/>
              <a:t>The Java Library includes a </a:t>
            </a:r>
            <a:r>
              <a:rPr lang="en-US" altLang="en-US" sz="2400" dirty="0" smtClean="0">
                <a:latin typeface="Courier New" panose="02070309020205020404" pitchFamily="49" charset="0"/>
              </a:rPr>
              <a:t>HashMap</a:t>
            </a:r>
            <a:r>
              <a:rPr lang="en-US" altLang="en-US" sz="2400" dirty="0" smtClean="0"/>
              <a:t> class (discussed in Section 8.7) and a </a:t>
            </a:r>
            <a:r>
              <a:rPr lang="en-US" alt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HashSet</a:t>
            </a:r>
            <a:r>
              <a:rPr lang="en-US" altLang="en-US" sz="2400" dirty="0" smtClean="0"/>
              <a:t> class that use hash techniques to support storing objects 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400" dirty="0" smtClean="0"/>
              <a:t>The Java </a:t>
            </a:r>
            <a:r>
              <a:rPr lang="en-US" alt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Object</a:t>
            </a:r>
            <a:r>
              <a:rPr lang="en-US" altLang="en-US" sz="2400" dirty="0" smtClean="0"/>
              <a:t> class exports a </a:t>
            </a:r>
            <a:r>
              <a:rPr lang="en-US" altLang="en-US" sz="2400" dirty="0" smtClean="0">
                <a:latin typeface="Courier New" panose="02070309020205020404" pitchFamily="49" charset="0"/>
              </a:rPr>
              <a:t>hashCode</a:t>
            </a:r>
            <a:r>
              <a:rPr lang="en-US" altLang="en-US" sz="2400" dirty="0" smtClean="0"/>
              <a:t> method that returns an </a:t>
            </a:r>
            <a:r>
              <a:rPr lang="en-US" altLang="en-US" sz="2400" dirty="0" smtClean="0">
                <a:latin typeface="Courier New" panose="02070309020205020404" pitchFamily="49" charset="0"/>
              </a:rPr>
              <a:t>int</a:t>
            </a:r>
            <a:r>
              <a:rPr lang="en-US" altLang="en-US" sz="2400" dirty="0" smtClean="0"/>
              <a:t> hash code. 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1600" dirty="0" smtClean="0"/>
              <a:t>The standard Java hash code for an object is a function of the object’s memory location. 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400" dirty="0" smtClean="0"/>
              <a:t>For most applications, hash codes based on memory locations are not usable. Many of the Java classes that define commonly used objects (such as </a:t>
            </a:r>
            <a:r>
              <a:rPr lang="en-US" altLang="en-US" sz="2400" dirty="0" smtClean="0">
                <a:latin typeface="Courier New" panose="02070309020205020404" pitchFamily="49" charset="0"/>
              </a:rPr>
              <a:t>String</a:t>
            </a:r>
            <a:r>
              <a:rPr lang="en-US" altLang="en-US" sz="2400" dirty="0" smtClean="0"/>
              <a:t> and </a:t>
            </a:r>
            <a:r>
              <a:rPr lang="en-US" altLang="en-US" sz="2400" dirty="0" smtClean="0">
                <a:latin typeface="Courier New" panose="02070309020205020404" pitchFamily="49" charset="0"/>
              </a:rPr>
              <a:t>Integer</a:t>
            </a:r>
            <a:r>
              <a:rPr lang="en-US" altLang="en-US" sz="2400" dirty="0" smtClean="0"/>
              <a:t>), override the </a:t>
            </a:r>
            <a:r>
              <a:rPr lang="en-US" alt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Object</a:t>
            </a:r>
            <a:r>
              <a:rPr lang="en-US" altLang="en-US" sz="2400" dirty="0" smtClean="0"/>
              <a:t> class’s </a:t>
            </a:r>
            <a:r>
              <a:rPr lang="en-US" altLang="en-US" sz="2400" dirty="0" smtClean="0">
                <a:latin typeface="Courier New" panose="02070309020205020404" pitchFamily="49" charset="0"/>
              </a:rPr>
              <a:t>hashCode</a:t>
            </a:r>
            <a:r>
              <a:rPr lang="en-US" altLang="en-US" sz="2400" dirty="0" smtClean="0"/>
              <a:t> method. 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400" dirty="0" smtClean="0"/>
              <a:t>If you plan to use hash tables in your programs, you should do likewise.</a:t>
            </a:r>
          </a:p>
        </p:txBody>
      </p:sp>
    </p:spTree>
    <p:extLst>
      <p:ext uri="{BB962C8B-B14F-4D97-AF65-F5344CB8AC3E}">
        <p14:creationId xmlns:p14="http://schemas.microsoft.com/office/powerpoint/2010/main" val="3118733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8.1 The Map</a:t>
            </a:r>
            <a:r>
              <a:rPr lang="en-US" sz="4000" dirty="0" smtClean="0"/>
              <a:t> </a:t>
            </a:r>
            <a:r>
              <a:rPr lang="en-US" sz="4000" dirty="0" smtClean="0"/>
              <a:t>Interface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505200" cy="4525963"/>
          </a:xfrm>
        </p:spPr>
        <p:txBody>
          <a:bodyPr/>
          <a:lstStyle/>
          <a:p>
            <a:r>
              <a:rPr lang="en-US" sz="2800" dirty="0" smtClean="0"/>
              <a:t>Maps associate </a:t>
            </a:r>
            <a:r>
              <a:rPr lang="en-US" sz="2800" dirty="0"/>
              <a:t>a key with </a:t>
            </a:r>
            <a:r>
              <a:rPr lang="en-US" sz="2800" dirty="0" smtClean="0"/>
              <a:t>exactly one value</a:t>
            </a:r>
          </a:p>
          <a:p>
            <a:r>
              <a:rPr lang="en-US" sz="2800" dirty="0" smtClean="0"/>
              <a:t>In other words</a:t>
            </a:r>
          </a:p>
          <a:p>
            <a:pPr lvl="1"/>
            <a:r>
              <a:rPr lang="en-US" sz="2400" dirty="0" smtClean="0"/>
              <a:t>a </a:t>
            </a:r>
            <a:r>
              <a:rPr lang="en-US" sz="2400" dirty="0"/>
              <a:t>map structure does not </a:t>
            </a:r>
            <a:r>
              <a:rPr lang="en-US" sz="2400" dirty="0" smtClean="0"/>
              <a:t>permit </a:t>
            </a:r>
            <a:r>
              <a:rPr lang="en-US" sz="2400" dirty="0"/>
              <a:t>duplicate </a:t>
            </a:r>
            <a:r>
              <a:rPr lang="en-US" sz="2400" dirty="0" smtClean="0"/>
              <a:t>keys</a:t>
            </a:r>
          </a:p>
          <a:p>
            <a:pPr lvl="1"/>
            <a:r>
              <a:rPr lang="en-US" sz="2400" dirty="0" smtClean="0"/>
              <a:t>but two </a:t>
            </a:r>
            <a:r>
              <a:rPr lang="en-US" sz="2400" dirty="0"/>
              <a:t>distinct </a:t>
            </a:r>
            <a:r>
              <a:rPr lang="en-US" sz="2400" dirty="0" smtClean="0"/>
              <a:t>keys can </a:t>
            </a:r>
            <a:r>
              <a:rPr lang="en-US" sz="2400" dirty="0"/>
              <a:t>map onto the same value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00" y="1752600"/>
            <a:ext cx="4582838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156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8.6 A Hash-Based </a:t>
            </a:r>
            <a:r>
              <a:rPr lang="en-US" sz="4000" dirty="0" smtClean="0"/>
              <a:t>Map</a:t>
            </a:r>
            <a:br>
              <a:rPr lang="en-US" sz="4000" dirty="0" smtClean="0"/>
            </a:br>
            <a:r>
              <a:rPr lang="en-US" sz="4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Hmap.java</a:t>
            </a:r>
            <a:endParaRPr lang="en-US" sz="4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is implemented </a:t>
            </a:r>
            <a:r>
              <a:rPr lang="en-US" sz="2800" dirty="0"/>
              <a:t>with an internal hash table that uses the 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hashCode</a:t>
            </a:r>
            <a:r>
              <a:rPr lang="en-US" sz="2800" dirty="0"/>
              <a:t> method of the key </a:t>
            </a:r>
            <a:r>
              <a:rPr lang="en-US" sz="2800" dirty="0" smtClean="0"/>
              <a:t>class</a:t>
            </a:r>
          </a:p>
          <a:p>
            <a:r>
              <a:rPr lang="en-US" sz="2800" dirty="0" smtClean="0"/>
              <a:t>is unbounded</a:t>
            </a:r>
          </a:p>
          <a:p>
            <a:r>
              <a:rPr lang="en-US" sz="2800" dirty="0" smtClean="0"/>
              <a:t>has a default </a:t>
            </a:r>
            <a:r>
              <a:rPr lang="en-US" sz="2800" dirty="0"/>
              <a:t>capacity of 1,000 and a default load factor of 75</a:t>
            </a:r>
            <a:r>
              <a:rPr lang="en-US" sz="2800" dirty="0" smtClean="0"/>
              <a:t>%</a:t>
            </a:r>
          </a:p>
          <a:p>
            <a:r>
              <a:rPr lang="en-US" sz="2800" dirty="0" smtClean="0"/>
              <a:t>does not support the 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remove</a:t>
            </a:r>
            <a:r>
              <a:rPr lang="en-US" sz="2800" dirty="0" smtClean="0"/>
              <a:t> operation</a:t>
            </a:r>
          </a:p>
          <a:p>
            <a:r>
              <a:rPr lang="en-US" sz="2800" dirty="0" smtClean="0"/>
              <a:t>is located in the 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ch08.maps</a:t>
            </a:r>
            <a:r>
              <a:rPr lang="en-US" sz="2800" dirty="0" smtClean="0"/>
              <a:t> package</a:t>
            </a:r>
          </a:p>
          <a:p>
            <a:r>
              <a:rPr lang="en-US" sz="2800" dirty="0" smtClean="0"/>
              <a:t>is used by the </a:t>
            </a:r>
            <a:r>
              <a:rPr lang="en-US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VocDensMeasureHMap</a:t>
            </a:r>
            <a:r>
              <a:rPr lang="en-US" sz="2800" dirty="0" smtClean="0"/>
              <a:t> application located in the 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ch08.apps</a:t>
            </a:r>
            <a:r>
              <a:rPr lang="en-US" sz="2800" dirty="0" smtClean="0"/>
              <a:t> package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078190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8.7 Map </a:t>
            </a:r>
            <a:r>
              <a:rPr lang="en-US" sz="4000" dirty="0" smtClean="0"/>
              <a:t>Variations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Some </a:t>
            </a:r>
            <a:r>
              <a:rPr lang="en-US" sz="2800" dirty="0"/>
              <a:t>programming languages, </a:t>
            </a:r>
            <a:r>
              <a:rPr lang="en-US" sz="2800" dirty="0" smtClean="0"/>
              <a:t>(</a:t>
            </a:r>
            <a:r>
              <a:rPr lang="en-US" sz="2800" dirty="0"/>
              <a:t>e.g., </a:t>
            </a:r>
            <a:r>
              <a:rPr lang="en-US" sz="2800" dirty="0" err="1"/>
              <a:t>Awk</a:t>
            </a:r>
            <a:r>
              <a:rPr lang="en-US" sz="2800" dirty="0"/>
              <a:t>, Haskell, JavaScript, Lisp, MUMPS, Perl, PHP, Python, and Ruby), directly support </a:t>
            </a:r>
            <a:endParaRPr lang="en-US" sz="2800" dirty="0" smtClean="0"/>
          </a:p>
          <a:p>
            <a:r>
              <a:rPr lang="en-US" sz="2800" dirty="0" smtClean="0"/>
              <a:t>Many </a:t>
            </a:r>
            <a:r>
              <a:rPr lang="en-US" sz="2800" dirty="0"/>
              <a:t>other languages, including Java, C++, Objective-C, and </a:t>
            </a:r>
            <a:r>
              <a:rPr lang="en-US" sz="2800" dirty="0" smtClean="0"/>
              <a:t>Smalltalk </a:t>
            </a:r>
            <a:r>
              <a:rPr lang="en-US" sz="2800" dirty="0"/>
              <a:t>provide map functionality through their standard code </a:t>
            </a:r>
            <a:r>
              <a:rPr lang="en-US" sz="2800" dirty="0" smtClean="0"/>
              <a:t>libraries</a:t>
            </a:r>
            <a:endParaRPr lang="en-US" sz="2800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380167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Maps are known by many </a:t>
            </a:r>
            <a:r>
              <a:rPr lang="en-US" sz="4000" dirty="0" smtClean="0"/>
              <a:t>names: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Symbol table - one </a:t>
            </a:r>
            <a:r>
              <a:rPr lang="en-US" sz="2400" dirty="0"/>
              <a:t>of </a:t>
            </a:r>
            <a:r>
              <a:rPr lang="en-US" sz="2400" dirty="0" smtClean="0"/>
              <a:t>the </a:t>
            </a:r>
            <a:r>
              <a:rPr lang="en-US" sz="2400" dirty="0"/>
              <a:t>first carefully studied and designed data structures, and were related to </a:t>
            </a:r>
            <a:r>
              <a:rPr lang="en-US" sz="2400" dirty="0" smtClean="0"/>
              <a:t>compiler design</a:t>
            </a:r>
          </a:p>
          <a:p>
            <a:r>
              <a:rPr lang="en-US" sz="2400" dirty="0" smtClean="0"/>
              <a:t>Dictionary - the </a:t>
            </a:r>
            <a:r>
              <a:rPr lang="en-US" sz="2400" dirty="0"/>
              <a:t>idea of looking up a word (the key) in a dictionary to find its </a:t>
            </a:r>
            <a:r>
              <a:rPr lang="en-US" sz="2400" dirty="0" smtClean="0"/>
              <a:t>definition </a:t>
            </a:r>
            <a:r>
              <a:rPr lang="en-US" sz="2400" dirty="0"/>
              <a:t>(the value) makes the concept of a dictionary a good fit for </a:t>
            </a:r>
            <a:r>
              <a:rPr lang="en-US" sz="2400" dirty="0" smtClean="0"/>
              <a:t>maps</a:t>
            </a:r>
          </a:p>
          <a:p>
            <a:r>
              <a:rPr lang="en-US" sz="2400" dirty="0" smtClean="0"/>
              <a:t>Hashes - because </a:t>
            </a:r>
            <a:r>
              <a:rPr lang="en-US" sz="2400" dirty="0"/>
              <a:t>a hash system is a very efficient and common way to implement </a:t>
            </a:r>
            <a:r>
              <a:rPr lang="en-US" sz="2400" dirty="0" smtClean="0"/>
              <a:t>a </a:t>
            </a:r>
            <a:r>
              <a:rPr lang="en-US" sz="2400" dirty="0"/>
              <a:t>map, you will sometimes see the two terms used </a:t>
            </a:r>
            <a:r>
              <a:rPr lang="en-US" sz="2400" dirty="0" smtClean="0"/>
              <a:t>interchangeably</a:t>
            </a:r>
          </a:p>
          <a:p>
            <a:r>
              <a:rPr lang="en-US" sz="2400" dirty="0"/>
              <a:t>Associative </a:t>
            </a:r>
            <a:r>
              <a:rPr lang="en-US" sz="2400" dirty="0" smtClean="0"/>
              <a:t>Arrays - You </a:t>
            </a:r>
            <a:r>
              <a:rPr lang="en-US" sz="2400" dirty="0"/>
              <a:t>can </a:t>
            </a:r>
            <a:r>
              <a:rPr lang="en-US" sz="2400" dirty="0" smtClean="0"/>
              <a:t>view a </a:t>
            </a:r>
            <a:r>
              <a:rPr lang="en-US" sz="2400" dirty="0"/>
              <a:t>map as an array—one that </a:t>
            </a:r>
            <a:r>
              <a:rPr lang="en-US" sz="2400" dirty="0" smtClean="0"/>
              <a:t>associates </a:t>
            </a:r>
            <a:r>
              <a:rPr lang="en-US" sz="2400" dirty="0"/>
              <a:t>keys with values rather than indices with values</a:t>
            </a:r>
            <a:r>
              <a:rPr lang="en-US" sz="2400" dirty="0" smtClean="0"/>
              <a:t>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34052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Legal mapping </a:t>
            </a:r>
            <a:r>
              <a:rPr lang="en-US" sz="4000" dirty="0" smtClean="0"/>
              <a:t>variations</a:t>
            </a:r>
            <a:endParaRPr lang="en-US" sz="40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1613" y="1600200"/>
            <a:ext cx="5460773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675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MapInterface</a:t>
            </a:r>
            <a:endParaRPr lang="en-US" sz="4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//------------------------------------------------------------------------//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MapInterface.java           by Dale/Joyce/Weems     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Chapter 8 // </a:t>
            </a:r>
            <a:endParaRPr lang="en-US" sz="14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A map provides (K = key, V = value) pairs, mapping the key onto </a:t>
            </a:r>
            <a:endParaRPr lang="en-US" sz="14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// the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value. </a:t>
            </a:r>
            <a:endParaRPr lang="en-US" sz="14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Keys are unique. Keys cannot be null. </a:t>
            </a:r>
            <a:endParaRPr lang="en-US" sz="14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</a:p>
          <a:p>
            <a:pPr marL="0" indent="0">
              <a:buNone/>
            </a:pP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Methods throw IllegalArgumentException if passed a null key argument. </a:t>
            </a:r>
            <a:endParaRPr lang="en-US" sz="14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</a:p>
          <a:p>
            <a:pPr marL="0" indent="0">
              <a:buNone/>
            </a:pP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  <a:r>
              <a:rPr lang="en-US" sz="1400" b="1" u="sng" dirty="0">
                <a:latin typeface="Courier New" panose="02070309020205020404" pitchFamily="49" charset="0"/>
                <a:cs typeface="Courier New" panose="02070309020205020404" pitchFamily="49" charset="0"/>
              </a:rPr>
              <a:t>Values can be null, so a null value returned by put, get, or remove </a:t>
            </a:r>
            <a:r>
              <a:rPr lang="en-US" sz="1400" b="1" u="sng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does</a:t>
            </a:r>
          </a:p>
          <a:p>
            <a:pPr marL="0" indent="0">
              <a:buNone/>
            </a:pP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  <a:r>
              <a:rPr lang="en-US" sz="1400" b="1" u="sng" dirty="0">
                <a:latin typeface="Courier New" panose="02070309020205020404" pitchFamily="49" charset="0"/>
                <a:cs typeface="Courier New" panose="02070309020205020404" pitchFamily="49" charset="0"/>
              </a:rPr>
              <a:t>not necessarily mean that an entry did not exist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. </a:t>
            </a:r>
            <a:endParaRPr lang="en-US" sz="14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//------------------------------------------------------------------------</a:t>
            </a:r>
          </a:p>
          <a:p>
            <a:pPr marL="0" indent="0">
              <a:buNone/>
            </a:pP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</a:p>
          <a:p>
            <a:pPr marL="0" indent="0">
              <a:buNone/>
            </a:pP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// . . . continued on next slide</a:t>
            </a: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0493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8600"/>
            <a:ext cx="8229600" cy="5668963"/>
          </a:xfrm>
        </p:spPr>
        <p:txBody>
          <a:bodyPr/>
          <a:lstStyle/>
          <a:p>
            <a:pPr marL="0" indent="0"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package ch08.maps;</a:t>
            </a:r>
          </a:p>
          <a:p>
            <a:pPr marL="0" indent="0"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import java.util.Iterator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public interface MapInterface&lt;K, V&gt; extends Iterable&lt;MapEntry&lt;K,V&gt;&gt; </a:t>
            </a:r>
            <a:endParaRPr lang="en-US" sz="14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V put(K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k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V v);  </a:t>
            </a:r>
          </a:p>
          <a:p>
            <a:pPr marL="0" indent="0">
              <a:buNone/>
            </a:pP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//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If an entry in this map with key k already exists then the value   </a:t>
            </a:r>
            <a:endParaRPr lang="en-US" sz="14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//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associated with that entry is replaced by value v and the original  </a:t>
            </a:r>
            <a:endParaRPr lang="en-US" sz="14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//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value is returned; otherwise, adds the (k, v) pair to the map and  </a:t>
            </a:r>
            <a:endParaRPr lang="en-US" sz="14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//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returns null.     </a:t>
            </a:r>
            <a:endParaRPr lang="en-US" sz="14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V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get(K k);  </a:t>
            </a:r>
            <a:endParaRPr lang="en-US" sz="14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//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If an entry in this map with a key k exists then the value associated </a:t>
            </a:r>
            <a:endParaRPr lang="en-US" sz="14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 with that entry is returned; otherwise null is returned. </a:t>
            </a:r>
            <a:endParaRPr lang="en-US" sz="14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V remove(K k);  </a:t>
            </a:r>
            <a:endParaRPr lang="en-US" sz="14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//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If an entry in this map with key k exists then the entry is removed  </a:t>
            </a:r>
            <a:endParaRPr lang="en-US" sz="14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//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from the map and the value associated with that entry is returned;  </a:t>
            </a:r>
            <a:endParaRPr lang="en-US" sz="14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//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otherwise null is returned.  </a:t>
            </a:r>
            <a:endParaRPr lang="en-US" sz="14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// </a:t>
            </a:r>
          </a:p>
          <a:p>
            <a:pPr marL="0" indent="0"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 Optional. Throws UnsupportedOperationException if not supported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  <a:p>
            <a:pPr marL="0" indent="0">
              <a:buNone/>
            </a:pP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// Also requires contains(K key), isFull(), isEmpty() and size()</a:t>
            </a:r>
          </a:p>
          <a:p>
            <a:pPr marL="0" indent="0">
              <a:buNone/>
            </a:pP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 </a:t>
            </a: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5897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Iteration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We </a:t>
            </a:r>
            <a:r>
              <a:rPr lang="en-US" sz="2800" dirty="0" smtClean="0"/>
              <a:t>require an iteration </a:t>
            </a:r>
            <a:r>
              <a:rPr lang="en-US" sz="2800" dirty="0"/>
              <a:t>that returns key-value </a:t>
            </a:r>
            <a:r>
              <a:rPr lang="en-US" sz="2800" dirty="0" smtClean="0"/>
              <a:t>pairs</a:t>
            </a:r>
          </a:p>
          <a:p>
            <a:r>
              <a:rPr lang="en-US" sz="2800" dirty="0" smtClean="0"/>
              <a:t>The </a:t>
            </a:r>
            <a:r>
              <a:rPr lang="en-US" sz="2800" dirty="0"/>
              <a:t>class 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MapEntry</a:t>
            </a:r>
            <a:r>
              <a:rPr lang="en-US" sz="2800" dirty="0"/>
              <a:t> </a:t>
            </a:r>
            <a:r>
              <a:rPr lang="en-US" sz="2800" dirty="0" smtClean="0"/>
              <a:t>represents </a:t>
            </a:r>
            <a:r>
              <a:rPr lang="en-US" sz="2800" dirty="0"/>
              <a:t>the key-value </a:t>
            </a:r>
            <a:r>
              <a:rPr lang="en-US" sz="2800" dirty="0" smtClean="0"/>
              <a:t>pairs</a:t>
            </a:r>
          </a:p>
          <a:p>
            <a:pPr lvl="1"/>
            <a:r>
              <a:rPr lang="en-US" sz="2400" dirty="0" smtClean="0"/>
              <a:t>requires </a:t>
            </a:r>
            <a:r>
              <a:rPr lang="en-US" sz="2400" dirty="0"/>
              <a:t>the key and value to be </a:t>
            </a:r>
            <a:r>
              <a:rPr lang="en-US" sz="2400" dirty="0" smtClean="0"/>
              <a:t>passed </a:t>
            </a:r>
            <a:r>
              <a:rPr lang="en-US" sz="2400" dirty="0"/>
              <a:t>as constructor </a:t>
            </a:r>
            <a:r>
              <a:rPr lang="en-US" sz="2400" dirty="0" smtClean="0"/>
              <a:t>arguments</a:t>
            </a:r>
          </a:p>
          <a:p>
            <a:pPr lvl="1"/>
            <a:r>
              <a:rPr lang="en-US" sz="2400" dirty="0" smtClean="0"/>
              <a:t>provides </a:t>
            </a:r>
            <a:r>
              <a:rPr lang="en-US" sz="2400" dirty="0"/>
              <a:t>getter operations for </a:t>
            </a:r>
            <a:r>
              <a:rPr lang="en-US" sz="2400" dirty="0" smtClean="0"/>
              <a:t>both key and value</a:t>
            </a:r>
          </a:p>
          <a:p>
            <a:pPr lvl="1"/>
            <a:r>
              <a:rPr lang="en-US" sz="2400" dirty="0" smtClean="0"/>
              <a:t>provides a </a:t>
            </a:r>
            <a:r>
              <a:rPr lang="en-US" sz="2400" dirty="0"/>
              <a:t>setter operation for the </a:t>
            </a:r>
            <a:r>
              <a:rPr lang="en-US" sz="2400" dirty="0" smtClean="0"/>
              <a:t>value</a:t>
            </a:r>
          </a:p>
          <a:p>
            <a:pPr lvl="1"/>
            <a:r>
              <a:rPr lang="en-US" sz="2400" dirty="0" smtClean="0"/>
              <a:t>provides a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toString</a:t>
            </a:r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1163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MapExample</a:t>
            </a:r>
            <a:endParaRPr lang="en-US" sz="4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Instructors can now discuss and demonstrate the </a:t>
            </a:r>
            <a:r>
              <a:rPr lang="en-US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MapExample</a:t>
            </a:r>
            <a:r>
              <a:rPr lang="en-US" sz="2800" dirty="0" smtClean="0"/>
              <a:t> application found in the 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ch08.apps</a:t>
            </a:r>
            <a:r>
              <a:rPr lang="en-US" sz="2800" dirty="0" smtClean="0"/>
              <a:t> package … it uses the 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ArrayListMap</a:t>
            </a:r>
            <a:r>
              <a:rPr lang="en-US" sz="2800" dirty="0" smtClean="0"/>
              <a:t> class presented in the next section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532274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8.2 Map </a:t>
            </a:r>
            <a:r>
              <a:rPr lang="en-US" sz="4000" dirty="0" smtClean="0"/>
              <a:t>Implementations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Unsorted </a:t>
            </a:r>
            <a:r>
              <a:rPr lang="en-US" sz="2800" dirty="0" smtClean="0"/>
              <a:t>Array</a:t>
            </a:r>
          </a:p>
          <a:p>
            <a:pPr lvl="1"/>
            <a:r>
              <a:rPr lang="en-US" sz="2400" dirty="0"/>
              <a:t>The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put</a:t>
            </a:r>
            <a:r>
              <a:rPr lang="en-US" sz="2400" dirty="0"/>
              <a:t> operation creates a new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MapEntry</a:t>
            </a:r>
            <a:r>
              <a:rPr lang="en-US" sz="2400" dirty="0"/>
              <a:t> object </a:t>
            </a:r>
            <a:r>
              <a:rPr lang="en-US" sz="2400" dirty="0" smtClean="0"/>
              <a:t>and performs </a:t>
            </a:r>
            <a:r>
              <a:rPr lang="en-US" sz="2400" dirty="0"/>
              <a:t>a brute force search </a:t>
            </a:r>
            <a:r>
              <a:rPr lang="en-US" sz="2400" dirty="0" smtClean="0"/>
              <a:t>(O(N)) of all </a:t>
            </a:r>
            <a:r>
              <a:rPr lang="en-US" sz="2400" dirty="0"/>
              <a:t>the current keys in the array to prevent key </a:t>
            </a:r>
            <a:r>
              <a:rPr lang="en-US" sz="2400" dirty="0" smtClean="0"/>
              <a:t>duplication</a:t>
            </a:r>
          </a:p>
          <a:p>
            <a:pPr lvl="1"/>
            <a:r>
              <a:rPr lang="en-US" sz="2400" dirty="0" smtClean="0"/>
              <a:t>If </a:t>
            </a:r>
            <a:r>
              <a:rPr lang="en-US" sz="2400" dirty="0"/>
              <a:t>a duplicate key is found, then the associated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MapEntry</a:t>
            </a:r>
            <a:r>
              <a:rPr lang="en-US" sz="2400" dirty="0"/>
              <a:t> object is replaced by the new object and its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lang="en-US" sz="2400" dirty="0"/>
              <a:t> attribute is </a:t>
            </a:r>
            <a:r>
              <a:rPr lang="en-US" sz="2400" dirty="0" smtClean="0"/>
              <a:t>returned, for example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map.put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(cow)</a:t>
            </a:r>
            <a:r>
              <a:rPr lang="en-US" sz="2400" dirty="0" smtClean="0"/>
              <a:t> 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36"/>
          <a:stretch/>
        </p:blipFill>
        <p:spPr>
          <a:xfrm>
            <a:off x="4038600" y="4497272"/>
            <a:ext cx="3581400" cy="1633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618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18964</TotalTime>
  <Words>1765</Words>
  <Application>Microsoft Office PowerPoint</Application>
  <PresentationFormat>On-screen Show (4:3)</PresentationFormat>
  <Paragraphs>171</Paragraphs>
  <Slides>32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6" baseType="lpstr">
      <vt:lpstr>Arial</vt:lpstr>
      <vt:lpstr>Calibri</vt:lpstr>
      <vt:lpstr>Courier New</vt:lpstr>
      <vt:lpstr>Default Design</vt:lpstr>
      <vt:lpstr>               Chapter 8  The Map ADT</vt:lpstr>
      <vt:lpstr>Chapter 8: The Map ADT</vt:lpstr>
      <vt:lpstr>8.1 The Map Interface</vt:lpstr>
      <vt:lpstr>Legal mapping variations</vt:lpstr>
      <vt:lpstr>MapInterface</vt:lpstr>
      <vt:lpstr>PowerPoint Presentation</vt:lpstr>
      <vt:lpstr>Iteration</vt:lpstr>
      <vt:lpstr>MapExample</vt:lpstr>
      <vt:lpstr>8.2 Map Implementations</vt:lpstr>
      <vt:lpstr>Map Implementations</vt:lpstr>
      <vt:lpstr>Map Implementations</vt:lpstr>
      <vt:lpstr>Map Implementations</vt:lpstr>
      <vt:lpstr>Map Implementations</vt:lpstr>
      <vt:lpstr>ArrayListMap</vt:lpstr>
      <vt:lpstr>8.3 Application:  String-to-String Map</vt:lpstr>
      <vt:lpstr>8.4 Hashing</vt:lpstr>
      <vt:lpstr>Compression function</vt:lpstr>
      <vt:lpstr>Collisions</vt:lpstr>
      <vt:lpstr>Collision resolution policies</vt:lpstr>
      <vt:lpstr>Item Removal</vt:lpstr>
      <vt:lpstr>Collision resolution policies</vt:lpstr>
      <vt:lpstr>Comparison</vt:lpstr>
      <vt:lpstr>Collision resolution policies Buckets and Chaining</vt:lpstr>
      <vt:lpstr>8.5 Hash Functions</vt:lpstr>
      <vt:lpstr>Array Size</vt:lpstr>
      <vt:lpstr>The Hash Function</vt:lpstr>
      <vt:lpstr>Creating a hash function</vt:lpstr>
      <vt:lpstr>Considerations</vt:lpstr>
      <vt:lpstr>Java’s Support for Hashing </vt:lpstr>
      <vt:lpstr>8.6 A Hash-Based Map Hmap.java</vt:lpstr>
      <vt:lpstr>8.7 Map Variations</vt:lpstr>
      <vt:lpstr>Maps are known by many names:</vt:lpstr>
    </vt:vector>
  </TitlesOfParts>
  <Company>Villanova University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1 Getting Organized</dc:title>
  <dc:creator>Daniel Thomas Joyce</dc:creator>
  <cp:lastModifiedBy>Dan</cp:lastModifiedBy>
  <cp:revision>342</cp:revision>
  <cp:lastPrinted>2016-07-07T12:46:03Z</cp:lastPrinted>
  <dcterms:created xsi:type="dcterms:W3CDTF">2006-05-31T11:48:50Z</dcterms:created>
  <dcterms:modified xsi:type="dcterms:W3CDTF">2016-07-21T16:50:12Z</dcterms:modified>
</cp:coreProperties>
</file>